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4.xml" ContentType="application/vnd.openxmlformats-officedocument.presentationml.tags+xml"/>
  <Override PartName="/ppt/notesSlides/notesSlide19.xml" ContentType="application/vnd.openxmlformats-officedocument.presentationml.notesSlide+xml"/>
  <Override PartName="/ppt/tags/tag5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4"/>
  </p:notesMasterIdLst>
  <p:sldIdLst>
    <p:sldId id="386" r:id="rId2"/>
    <p:sldId id="456" r:id="rId3"/>
    <p:sldId id="372" r:id="rId4"/>
    <p:sldId id="545" r:id="rId5"/>
    <p:sldId id="457" r:id="rId6"/>
    <p:sldId id="360" r:id="rId7"/>
    <p:sldId id="366" r:id="rId8"/>
    <p:sldId id="367" r:id="rId9"/>
    <p:sldId id="368" r:id="rId10"/>
    <p:sldId id="294" r:id="rId11"/>
    <p:sldId id="548" r:id="rId12"/>
    <p:sldId id="556" r:id="rId13"/>
    <p:sldId id="458" r:id="rId14"/>
    <p:sldId id="459" r:id="rId15"/>
    <p:sldId id="345" r:id="rId16"/>
    <p:sldId id="303" r:id="rId17"/>
    <p:sldId id="338" r:id="rId18"/>
    <p:sldId id="450" r:id="rId19"/>
    <p:sldId id="460" r:id="rId20"/>
    <p:sldId id="510" r:id="rId21"/>
    <p:sldId id="270" r:id="rId22"/>
    <p:sldId id="299" r:id="rId23"/>
    <p:sldId id="305" r:id="rId24"/>
    <p:sldId id="306" r:id="rId25"/>
    <p:sldId id="317" r:id="rId26"/>
    <p:sldId id="511" r:id="rId27"/>
    <p:sldId id="543" r:id="rId28"/>
    <p:sldId id="512" r:id="rId29"/>
    <p:sldId id="513" r:id="rId30"/>
    <p:sldId id="514" r:id="rId31"/>
    <p:sldId id="528" r:id="rId32"/>
    <p:sldId id="320" r:id="rId33"/>
    <p:sldId id="546" r:id="rId34"/>
    <p:sldId id="291" r:id="rId35"/>
    <p:sldId id="272" r:id="rId36"/>
    <p:sldId id="274" r:id="rId37"/>
    <p:sldId id="369" r:id="rId38"/>
    <p:sldId id="355" r:id="rId39"/>
    <p:sldId id="353" r:id="rId40"/>
    <p:sldId id="354" r:id="rId41"/>
    <p:sldId id="322" r:id="rId42"/>
    <p:sldId id="321" r:id="rId43"/>
    <p:sldId id="549" r:id="rId44"/>
    <p:sldId id="552" r:id="rId45"/>
    <p:sldId id="550" r:id="rId46"/>
    <p:sldId id="551" r:id="rId47"/>
    <p:sldId id="565" r:id="rId48"/>
    <p:sldId id="553" r:id="rId49"/>
    <p:sldId id="564" r:id="rId50"/>
    <p:sldId id="554" r:id="rId51"/>
    <p:sldId id="558" r:id="rId52"/>
    <p:sldId id="559" r:id="rId53"/>
    <p:sldId id="566" r:id="rId54"/>
    <p:sldId id="343" r:id="rId55"/>
    <p:sldId id="560" r:id="rId56"/>
    <p:sldId id="567" r:id="rId57"/>
    <p:sldId id="359" r:id="rId58"/>
    <p:sldId id="344" r:id="rId59"/>
    <p:sldId id="562" r:id="rId60"/>
    <p:sldId id="381" r:id="rId61"/>
    <p:sldId id="570" r:id="rId62"/>
    <p:sldId id="383" r:id="rId63"/>
    <p:sldId id="263" r:id="rId64"/>
    <p:sldId id="358" r:id="rId65"/>
    <p:sldId id="316" r:id="rId66"/>
    <p:sldId id="572" r:id="rId67"/>
    <p:sldId id="573" r:id="rId68"/>
    <p:sldId id="571" r:id="rId69"/>
    <p:sldId id="574" r:id="rId70"/>
    <p:sldId id="266" r:id="rId71"/>
    <p:sldId id="557" r:id="rId72"/>
    <p:sldId id="280" r:id="rId73"/>
  </p:sldIdLst>
  <p:sldSz cx="12192000" cy="6858000"/>
  <p:notesSz cx="6858000" cy="9144000"/>
  <p:custDataLst>
    <p:tags r:id="rId7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344"/>
    <a:srgbClr val="494996"/>
    <a:srgbClr val="333387"/>
    <a:srgbClr val="5079C1"/>
    <a:srgbClr val="37B6C4"/>
    <a:srgbClr val="718BFF"/>
    <a:srgbClr val="89C77A"/>
    <a:srgbClr val="7744C4"/>
    <a:srgbClr val="E9B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04"/>
    <p:restoredTop sz="76009"/>
  </p:normalViewPr>
  <p:slideViewPr>
    <p:cSldViewPr snapToGrid="0">
      <p:cViewPr>
        <p:scale>
          <a:sx n="73" d="100"/>
          <a:sy n="73" d="100"/>
        </p:scale>
        <p:origin x="944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88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130A-3EE5-DC89-18CD-3097B168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D43D8-97D8-961E-470A-1E800CD32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63DCD-92F5-AD5F-9517-22213F8B2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895C-4902-566C-81EF-257501B7B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9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BEF ORE WITHOUT </a:t>
            </a:r>
            <a:r>
              <a:rPr lang="en-US" dirty="0" err="1"/>
              <a:t>Xs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6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562-8971-67EE-8208-BC5F70CC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6EFD9-832B-5A52-065C-A0997A3B2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C39D6-7165-9D57-BB03-74DE064DA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230A-AC84-AC09-A14F-0EAA5904C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7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If we wanted to make a bar plot that shows how frequently each of the continents is represented in our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5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INFO ABOUT THE SILENT STAT=SUM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653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 OF DEFAULT COLOR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171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out col=continent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42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2C6F8-97FA-5F9E-492D-D4951161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67903-BEA9-622B-2E60-0AF2A9BD9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D03AE-1F59-642E-ADE7-9B824FCE5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54329-E19E-7900-3C35-5E3760AEF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97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offer workshops and individual consultation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63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 USING A HIGHLIGHT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480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AC2F-DAE6-A77C-3DDE-3B18B61E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44976-D2EA-523B-ADB1-4C2DAF136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1E517-DE63-BEE9-DD7C-5CA023B96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0685A-6ED3-96CD-EE6A-374015568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0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3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2598-396D-E99A-3372-F57DB718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B6D2A-9643-76AA-DC64-B1FD5B2E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9A420-BD69-653F-DA1B-14FE2FCB7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7791-46C5-B0E5-AA5C-F15CB3BFA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13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51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Integration with analysis in R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Succinct 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Publication ready graphics </a:t>
            </a:r>
          </a:p>
          <a:p>
            <a:r>
              <a:rPr lang="en-US" sz="1200" dirty="0"/>
              <a:t>     (or at least pretty close to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7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Bespoke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7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99CF-C849-CFAA-5D19-AB62ADCF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3EC8F-167B-CA62-7A46-33984735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F0C1-3751-31C8-5288-A3F9DD675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25618-9BC2-5C54-588B-7090D853D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2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896DBAC-1D77-2B9F-6D46-5767491BBD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296013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3.bin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4.bin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4005579" y="2851183"/>
            <a:ext cx="581179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</a:p>
          <a:p>
            <a:r>
              <a:rPr lang="en-US" sz="2000" dirty="0">
                <a:latin typeface="+mj-lt"/>
                <a:cs typeface="Arial" panose="020B0604020202020204" pitchFamily="34" charset="0"/>
              </a:rPr>
              <a:t>Data Visualization Specialist</a:t>
            </a:r>
          </a:p>
          <a:p>
            <a:r>
              <a:rPr lang="en-US" sz="2000" dirty="0">
                <a:latin typeface="+mj-lt"/>
                <a:cs typeface="Arial" panose="020B0604020202020204" pitchFamily="34" charset="0"/>
              </a:rPr>
              <a:t>Center for Data and Visualization Sciences</a:t>
            </a:r>
          </a:p>
          <a:p>
            <a:endParaRPr lang="en-US" sz="20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January 2023</a:t>
            </a: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person smiling in a suit&#10;&#10;Description automatically generated">
            <a:extLst>
              <a:ext uri="{FF2B5EF4-FFF2-40B4-BE49-F238E27FC236}">
                <a16:creationId xmlns:a16="http://schemas.microsoft.com/office/drawing/2014/main" id="{B0623689-6229-FEE5-754D-78E9A67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17" y="2568767"/>
            <a:ext cx="1990370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1" y="870332"/>
            <a:ext cx="8659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</a:t>
            </a:r>
          </a:p>
          <a:p>
            <a:r>
              <a:rPr lang="en-US" sz="4400" dirty="0"/>
              <a:t>in R using ggplot2</a:t>
            </a:r>
            <a:endParaRPr lang="en-US" sz="40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C6F4AC-19B3-3A76-3A74-C51DA527F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87" y="870332"/>
            <a:ext cx="1450005" cy="167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3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" y="20408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E112D-8128-B729-CB13-F07F8702A137}"/>
              </a:ext>
            </a:extLst>
          </p:cNvPr>
          <p:cNvSpPr/>
          <p:nvPr/>
        </p:nvSpPr>
        <p:spPr>
          <a:xfrm>
            <a:off x="42970" y="20408"/>
            <a:ext cx="5151436" cy="195870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E6992-BBA6-A77B-24F6-79A245F93289}"/>
              </a:ext>
            </a:extLst>
          </p:cNvPr>
          <p:cNvSpPr/>
          <p:nvPr/>
        </p:nvSpPr>
        <p:spPr>
          <a:xfrm>
            <a:off x="30069" y="3870542"/>
            <a:ext cx="5151437" cy="301806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6285-20E4-9437-917A-72334DD63F60}"/>
              </a:ext>
            </a:extLst>
          </p:cNvPr>
          <p:cNvSpPr/>
          <p:nvPr/>
        </p:nvSpPr>
        <p:spPr>
          <a:xfrm>
            <a:off x="30070" y="1979112"/>
            <a:ext cx="2512714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873A-63C4-4200-526E-EB88370B35E6}"/>
              </a:ext>
            </a:extLst>
          </p:cNvPr>
          <p:cNvSpPr/>
          <p:nvPr/>
        </p:nvSpPr>
        <p:spPr>
          <a:xfrm>
            <a:off x="4434777" y="1979111"/>
            <a:ext cx="746729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F1C3-193F-3BAC-164F-CA5BBC1B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9623" r="12512" b="43345"/>
          <a:stretch/>
        </p:blipFill>
        <p:spPr bwMode="auto">
          <a:xfrm>
            <a:off x="5207306" y="163648"/>
            <a:ext cx="6106538" cy="584803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Mapping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D6ED74-EE00-B8F5-58D8-B57662CE36FC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D5761-22A6-0BD1-EE64-FDA6BEB679CC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0F4CE-5A9D-8A4F-9EA8-EC738689183D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B75B5C-CDB3-5D24-5B96-EC78C35EE01F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EDD91-9583-1156-5E9E-26D7DB95845A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1DB83-2CAA-4480-FBAC-268A3EB203C8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2BDC9-2A9D-7FA4-E606-777CEE604BC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647492-4373-D384-CE76-D6A2ECB680D3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8047168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E85D-3860-231C-B4AB-D2F5A627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1F28730-E589-FCC4-70E3-781255809F8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8D59DE3-AF5C-881E-27A5-EF538A23FC04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B09F3FE-F193-3D49-A4A5-759A12294132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030A0">
              <a:alpha val="58947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596FF55-37FA-2DB4-3895-A4198074F0AD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38BFC0E-8BF3-05A8-4704-042B1CD0C0E9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30F6164-1465-F031-2A73-9F47048FBB9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A6B0A-A0FC-540C-6D53-A3B52556BC62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4B4DE-1B45-2469-C0F5-87E4E818D032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B39B8-BFBF-63E6-2057-CD9E56850C5C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9461E-BAAB-5EC6-3E63-FFE1A8902B72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62A2C-B3A5-C18C-B2DA-EEC422C59477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404556-11A5-6DFD-88C2-170AEC528A20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9677E-6D98-330D-059B-7D274431B3C3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80C37-A479-5132-77BB-0E5CBDEF899D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B60CB9-148D-F66C-0675-DBF75ADD9217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65271-B264-B859-3B91-308B2CF20C6C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930EC-0EE7-3C05-E9AA-106684E8A20B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E9819-9CA9-D4EB-7F86-A4268CD73FEB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197C1-86AC-3700-1FB1-25C505FA7DBB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49BD32-72C2-55A3-1A67-43D755BC9A26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rgbClr val="7744C4">
              <a:alpha val="54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A5455-B7A8-D615-18BC-FD14C50B96F9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47D01-9892-85F8-78CE-CA0BC2891EDE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rgbClr val="C45344">
              <a:alpha val="49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651AE-8553-5844-8D2E-A978903FBDA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40E7D31-0205-41ED-C061-92CF00AF5707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accent4">
              <a:lumMod val="75000"/>
              <a:alpha val="54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4903313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7432F-7126-DC99-707C-987F0706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63F5A-FCEC-545A-66F1-069D382F7A29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6B0A5-3FB9-9A93-3B65-EB377E59C6F8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82703-2DF0-AE60-5DD8-946BB4C15A5C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BCD67-2406-C6B4-CBF6-B336713B8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B5F32-7BD1-CA44-EFD1-313F3D53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7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0CA9C-4350-DE0E-5242-40A95F2C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27F5E7-0157-DC88-6DDA-FA495A4BE90F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04C37-5540-9163-D078-7AA47BC29E20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2224F-F8CB-507D-A02B-9A027F23E5B9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F111A-C4A7-C2F4-8E25-0F8283A4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1267B-C09F-62CD-2E18-39A35C92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FA2FAA-6DEF-8751-3C56-8328B37D064E}"/>
              </a:ext>
            </a:extLst>
          </p:cNvPr>
          <p:cNvSpPr/>
          <p:nvPr/>
        </p:nvSpPr>
        <p:spPr>
          <a:xfrm>
            <a:off x="7994074" y="2191538"/>
            <a:ext cx="2174133" cy="23336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E8529-A1D7-D631-6E0F-B772F1C62770}"/>
              </a:ext>
            </a:extLst>
          </p:cNvPr>
          <p:cNvSpPr/>
          <p:nvPr/>
        </p:nvSpPr>
        <p:spPr>
          <a:xfrm>
            <a:off x="2452255" y="1793242"/>
            <a:ext cx="2142328" cy="163179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8625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EE68DE-B2C1-0E35-5190-057ACBE6C913}"/>
              </a:ext>
            </a:extLst>
          </p:cNvPr>
          <p:cNvSpPr/>
          <p:nvPr/>
        </p:nvSpPr>
        <p:spPr>
          <a:xfrm>
            <a:off x="7980217" y="2230586"/>
            <a:ext cx="2187989" cy="21862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C7FCE-1047-5CCA-3FB7-8F616082D2EF}"/>
              </a:ext>
            </a:extLst>
          </p:cNvPr>
          <p:cNvSpPr/>
          <p:nvPr/>
        </p:nvSpPr>
        <p:spPr>
          <a:xfrm>
            <a:off x="2507673" y="1793240"/>
            <a:ext cx="2086910" cy="163179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A5B2D-CD5A-A5F0-A99D-A62677A087EE}"/>
              </a:ext>
            </a:extLst>
          </p:cNvPr>
          <p:cNvSpPr txBox="1"/>
          <p:nvPr/>
        </p:nvSpPr>
        <p:spPr>
          <a:xfrm>
            <a:off x="1839246" y="5110328"/>
            <a:ext cx="6944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= spread(</a:t>
            </a:r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/>
              <a:t>, sex, number)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5AED5-4D4D-86C8-A831-917677A77D57}"/>
              </a:ext>
            </a:extLst>
          </p:cNvPr>
          <p:cNvCxnSpPr/>
          <p:nvPr/>
        </p:nvCxnSpPr>
        <p:spPr>
          <a:xfrm>
            <a:off x="5034807" y="2707920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293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E9C84D-22D8-4055-59B7-445E86FB29C5}"/>
              </a:ext>
            </a:extLst>
          </p:cNvPr>
          <p:cNvSpPr/>
          <p:nvPr/>
        </p:nvSpPr>
        <p:spPr>
          <a:xfrm>
            <a:off x="4353641" y="1950220"/>
            <a:ext cx="1948305" cy="20883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5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235608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5E5B08-4528-E098-C6E7-E04D0CD05444}"/>
              </a:ext>
            </a:extLst>
          </p:cNvPr>
          <p:cNvSpPr/>
          <p:nvPr/>
        </p:nvSpPr>
        <p:spPr>
          <a:xfrm>
            <a:off x="4291886" y="1687800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82FFB-DF17-1371-7893-18868DA401D4}"/>
              </a:ext>
            </a:extLst>
          </p:cNvPr>
          <p:cNvSpPr txBox="1"/>
          <p:nvPr/>
        </p:nvSpPr>
        <p:spPr>
          <a:xfrm>
            <a:off x="7404384" y="163771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9578D-BE3F-5FDC-65C0-310E8F75180E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</p:spTree>
    <p:extLst>
      <p:ext uri="{BB962C8B-B14F-4D97-AF65-F5344CB8AC3E}">
        <p14:creationId xmlns:p14="http://schemas.microsoft.com/office/powerpoint/2010/main" val="23639938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68847-E8EE-AEDA-3B4D-252D1B36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9ED3F398-4A1A-1BD3-5344-99BD34EE0E84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8A3019E-E38C-878F-2BC9-0F5013E1FB68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661CB9E2-83D4-2C7C-9C98-10EF1CBC6DC6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A1CC38-818B-CD5A-9217-B22B37E73D7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8F3F6-F4FF-719A-CC85-3995F89B8CC5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FFB4E-6D3B-16BE-CA56-3D95D8C41B30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5C694-222B-58F9-4AF6-228EE26952AF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4C2110-5954-6365-6CC6-D5D84F8BC0DE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D51C4D-5725-C5D5-BB26-977C7E812A82}"/>
              </a:ext>
            </a:extLst>
          </p:cNvPr>
          <p:cNvSpPr/>
          <p:nvPr/>
        </p:nvSpPr>
        <p:spPr>
          <a:xfrm>
            <a:off x="1568139" y="2235608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7D8B-C000-8C5F-C8B0-C50FFF2D618A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6B8EF0-7F3F-5ACD-9378-F9B6761E9C3B}"/>
              </a:ext>
            </a:extLst>
          </p:cNvPr>
          <p:cNvSpPr/>
          <p:nvPr/>
        </p:nvSpPr>
        <p:spPr>
          <a:xfrm>
            <a:off x="4291886" y="1687800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2738E-65F6-F029-FB32-64811DCFF4FA}"/>
              </a:ext>
            </a:extLst>
          </p:cNvPr>
          <p:cNvSpPr txBox="1"/>
          <p:nvPr/>
        </p:nvSpPr>
        <p:spPr>
          <a:xfrm>
            <a:off x="7404384" y="163771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69B65-ECDF-60B1-50EC-C25D8A2EBFA7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DFD95-D070-0354-AB64-2B931F239286}"/>
              </a:ext>
            </a:extLst>
          </p:cNvPr>
          <p:cNvSpPr txBox="1"/>
          <p:nvPr/>
        </p:nvSpPr>
        <p:spPr>
          <a:xfrm>
            <a:off x="379851" y="372879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02C0E1-DB9D-2CDB-F097-3D336CAB1044}"/>
              </a:ext>
            </a:extLst>
          </p:cNvPr>
          <p:cNvSpPr/>
          <p:nvPr/>
        </p:nvSpPr>
        <p:spPr>
          <a:xfrm>
            <a:off x="1568139" y="373213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DCD892-2E44-F07E-F674-EA56AAC559DE}"/>
              </a:ext>
            </a:extLst>
          </p:cNvPr>
          <p:cNvSpPr/>
          <p:nvPr/>
        </p:nvSpPr>
        <p:spPr>
          <a:xfrm>
            <a:off x="4219298" y="373373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64B9BF-4C9B-A32E-FDA7-DFFE941BADB0}"/>
              </a:ext>
            </a:extLst>
          </p:cNvPr>
          <p:cNvSpPr/>
          <p:nvPr/>
        </p:nvSpPr>
        <p:spPr>
          <a:xfrm>
            <a:off x="1568139" y="439928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47203-6C81-084D-7E64-610E4D1F4A06}"/>
              </a:ext>
            </a:extLst>
          </p:cNvPr>
          <p:cNvSpPr txBox="1"/>
          <p:nvPr/>
        </p:nvSpPr>
        <p:spPr>
          <a:xfrm>
            <a:off x="7938172" y="372879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7936B-D511-40C4-D5C0-7A1DC098BFD2}"/>
              </a:ext>
            </a:extLst>
          </p:cNvPr>
          <p:cNvSpPr txBox="1"/>
          <p:nvPr/>
        </p:nvSpPr>
        <p:spPr>
          <a:xfrm>
            <a:off x="4007966" y="370295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</p:spTree>
    <p:extLst>
      <p:ext uri="{BB962C8B-B14F-4D97-AF65-F5344CB8AC3E}">
        <p14:creationId xmlns:p14="http://schemas.microsoft.com/office/powerpoint/2010/main" val="3923261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A687-2A07-CBC6-FE4D-C40A29C7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14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Center for Data &amp; Visualization Sciences (CDVS)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651A150-CDCF-558A-C90D-5E92DB810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" t="10226" r="3551" b="1"/>
          <a:stretch/>
        </p:blipFill>
        <p:spPr>
          <a:xfrm>
            <a:off x="393357" y="1677536"/>
            <a:ext cx="5499330" cy="3502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6DF19-7C4A-F69A-BD5C-4403716CE044}"/>
              </a:ext>
            </a:extLst>
          </p:cNvPr>
          <p:cNvSpPr txBox="1"/>
          <p:nvPr/>
        </p:nvSpPr>
        <p:spPr>
          <a:xfrm>
            <a:off x="6732748" y="4918853"/>
            <a:ext cx="387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AskData@duke.edu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 descr="Several people working at computers&#10;&#10;Description automatically generated with medium confidence">
            <a:extLst>
              <a:ext uri="{FF2B5EF4-FFF2-40B4-BE49-F238E27FC236}">
                <a16:creationId xmlns:a16="http://schemas.microsoft.com/office/drawing/2014/main" id="{A16C75BA-8D29-84F3-9236-99463AC09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8" r="13114"/>
          <a:stretch/>
        </p:blipFill>
        <p:spPr>
          <a:xfrm>
            <a:off x="5941417" y="2244436"/>
            <a:ext cx="6250583" cy="24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24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2C8E7-73FA-DE9A-744F-A498F64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86" y="1606519"/>
            <a:ext cx="4964386" cy="491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54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ECF20D-828C-BC22-9EAA-049966A64D50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3565986-EEA4-8D55-329D-B0C067E96FC8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2ED75D1-0D97-A177-3FE4-6EB4D7BE41DC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933A2CF-5FA2-D101-893F-2FA31CDAF9DA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E333C4E-4A89-1773-608B-7852D958C5BA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B50E680-B35A-3510-A924-1634CB8897AC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E712B-A2C5-F5F0-9875-708A9F5448CF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89945" y="1033271"/>
            <a:ext cx="3118052" cy="400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032331" y="1044465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</a:t>
            </a:r>
            <a:r>
              <a:rPr lang="en-US" sz="2000" b="1" dirty="0">
                <a:latin typeface="Monaco" pitchFamily="2" charset="77"/>
              </a:rPr>
              <a:t>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84957-F838-D306-D07F-E64807463F1E}"/>
              </a:ext>
            </a:extLst>
          </p:cNvPr>
          <p:cNvSpPr txBox="1"/>
          <p:nvPr/>
        </p:nvSpPr>
        <p:spPr>
          <a:xfrm>
            <a:off x="1620440" y="3924533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dplyr</a:t>
            </a:r>
            <a:r>
              <a:rPr lang="en-US" sz="2400" dirty="0">
                <a:latin typeface="Monaco" pitchFamily="2" charset="77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 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24522-71EC-D62B-9C46-681FB4873BA7}"/>
              </a:ext>
            </a:extLst>
          </p:cNvPr>
          <p:cNvSpPr txBox="1"/>
          <p:nvPr/>
        </p:nvSpPr>
        <p:spPr>
          <a:xfrm>
            <a:off x="2319316" y="3136612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“and then…”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E7572C-6F79-6871-090D-0FE4BEDF1B2C}"/>
              </a:ext>
            </a:extLst>
          </p:cNvPr>
          <p:cNvSpPr/>
          <p:nvPr/>
        </p:nvSpPr>
        <p:spPr>
          <a:xfrm>
            <a:off x="7166551" y="939782"/>
            <a:ext cx="675229" cy="65778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geom_smooth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F8354-7468-4875-6BEA-BFD0108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749030"/>
            <a:ext cx="5695842" cy="57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9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304F5CE-81D3-632B-534B-3419404F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BCE9FC-B6AB-CEF2-545C-414DB79357A5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D5CCA3-5998-448D-6A5A-C0A14A53B3B4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FAB33BE-615A-B46D-E637-BEDD6BC0114D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FE84EB-FB10-315F-4BAD-544A23B4DAE7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DABFA-D9F1-0640-3605-04F57B3656C4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6EA6F-A0A0-3523-C94C-96439D2EFC86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DFD07F-C5DC-0127-4D3E-B13BCEE5A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8650" y="1676400"/>
            <a:ext cx="5248152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21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A0F1A-658A-BA95-128B-74A017857C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7751" y="916371"/>
            <a:ext cx="5248152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59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FD72A-D335-1A93-7C22-19E91668E913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FE5218-AD2E-9C43-1F6F-DCDB77928254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55DE3A5-34D3-F716-FF9B-7FBE6C8AEA1F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EA73A-E150-F9BA-EE67-0AED259F8D9E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39C7D-5FD7-925C-C29C-8E3CEAB825F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18030-7A10-B0BB-4EAF-35A1363633BF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CA0F1A-658A-BA95-128B-74A017857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51" y="916371"/>
            <a:ext cx="5248152" cy="502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526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D23E45C-1835-2125-B552-7B40BC0DA633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F40057C-B58A-0042-E947-910E7268438A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DF80D-DFD2-6719-3375-97E82429F232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8F9577-3F64-C7D7-34C0-8D508ABED301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C0027E-88D5-1DE1-D1E8-E99FC1C776EB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9434B9-2611-1889-0C21-A0646D3F7BED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CD5AF8D-B667-2973-F546-C10B51135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51" y="916371"/>
            <a:ext cx="5248152" cy="5025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DD3EE8-9196-B166-3547-F6F68D4CF3D9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43F874-C7E6-7EE1-1C43-C462E8451C2A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1CF7F4-A352-A03B-FD18-691B8D2D8C41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B3F828-E665-0F72-9BDD-16B2EF87A1EC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7FE53-18F1-83B7-1C8B-9A0508F4EF0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EA660-F637-5BFE-2E37-7ABF9B7AEFF4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0912-9CA0-FEEF-3136-2F1773A4EF52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1DB3D1-C019-0DDA-E2FF-E929897F0E11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5CFD53-EEB2-10C7-0F83-BA101EEF525D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DC34F9-0A5B-0BC8-7BE8-E884B712301A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65E425-57A6-6421-B597-7A428C287022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778310-1352-A4C7-E948-4624A67A21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689F85D3-CB37-ED7E-C1E1-324CE3AF46B2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FCBE5E06-DF07-E7D4-1211-EE7CD21FC066}"/>
              </a:ext>
            </a:extLst>
          </p:cNvPr>
          <p:cNvSpPr/>
          <p:nvPr/>
        </p:nvSpPr>
        <p:spPr>
          <a:xfrm>
            <a:off x="1668185" y="1015730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8E0AF13E-D75A-01C9-E5D9-2A8A704473B0}"/>
              </a:ext>
            </a:extLst>
          </p:cNvPr>
          <p:cNvSpPr/>
          <p:nvPr/>
        </p:nvSpPr>
        <p:spPr>
          <a:xfrm>
            <a:off x="2619881" y="1030467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-8186" y="244021"/>
            <a:ext cx="6475433" cy="2927107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28622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E6D7E38-579A-D595-2C8D-4C7A285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39" y="13378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487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9688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%&gt;%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70F3DB-92C8-3221-DBA2-DA1CD01B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51" y="916371"/>
            <a:ext cx="5248152" cy="5025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10827" y="136600"/>
            <a:ext cx="6475433" cy="4047345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6604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9688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%&gt;%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70F3DB-92C8-3221-DBA2-DA1CD01BE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751" y="916371"/>
            <a:ext cx="5248152" cy="50252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0B0BEB-8575-C866-472D-4C5372F307B1}"/>
              </a:ext>
            </a:extLst>
          </p:cNvPr>
          <p:cNvSpPr/>
          <p:nvPr/>
        </p:nvSpPr>
        <p:spPr>
          <a:xfrm>
            <a:off x="3650602" y="5493894"/>
            <a:ext cx="3757534" cy="884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These all produce the same figure!</a:t>
            </a:r>
          </a:p>
        </p:txBody>
      </p:sp>
    </p:spTree>
    <p:extLst>
      <p:ext uri="{BB962C8B-B14F-4D97-AF65-F5344CB8AC3E}">
        <p14:creationId xmlns:p14="http://schemas.microsoft.com/office/powerpoint/2010/main" val="11054995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(data = </a:t>
            </a:r>
            <a:r>
              <a:rPr lang="en-US" sz="2400" dirty="0" err="1">
                <a:latin typeface="Monaco" pitchFamily="2" charset="77"/>
              </a:rPr>
              <a:t>yourData</a:t>
            </a:r>
            <a:r>
              <a:rPr lang="en-US" sz="2400" dirty="0">
                <a:latin typeface="Monaco" pitchFamily="2" charset="77"/>
              </a:rPr>
              <a:t>, 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aes</a:t>
            </a:r>
            <a:r>
              <a:rPr lang="en-US" sz="2400" dirty="0">
                <a:latin typeface="Monaco" pitchFamily="2" charset="77"/>
              </a:rPr>
              <a:t>(x = </a:t>
            </a:r>
            <a:r>
              <a:rPr lang="en-US" sz="2400" dirty="0" err="1">
                <a:latin typeface="Monaco" pitchFamily="2" charset="77"/>
              </a:rPr>
              <a:t>xaxis,y</a:t>
            </a:r>
            <a:r>
              <a:rPr lang="en-US" sz="2400" dirty="0">
                <a:latin typeface="Monaco" pitchFamily="2" charset="77"/>
              </a:rPr>
              <a:t> = </a:t>
            </a:r>
            <a:r>
              <a:rPr lang="en-US" sz="2400" dirty="0" err="1">
                <a:latin typeface="Monaco" pitchFamily="2" charset="77"/>
              </a:rPr>
              <a:t>yaxis</a:t>
            </a:r>
            <a:r>
              <a:rPr lang="en-US" sz="2400" dirty="0">
                <a:latin typeface="Monaco" pitchFamily="2" charset="77"/>
              </a:rPr>
              <a:t>))+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geom_point</a:t>
            </a:r>
            <a:r>
              <a:rPr lang="en-US" sz="2400" dirty="0">
                <a:latin typeface="Monaco" pitchFamily="2" charset="77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33F7-0AE3-BB04-BBA0-3C3AB64FE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E3E4A31-40AE-31A8-DC3E-A6A2DF80EA4F}"/>
              </a:ext>
            </a:extLst>
          </p:cNvPr>
          <p:cNvSpPr txBox="1"/>
          <p:nvPr/>
        </p:nvSpPr>
        <p:spPr>
          <a:xfrm>
            <a:off x="559776" y="3697375"/>
            <a:ext cx="11441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GDP,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shape=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size=      , 			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col=	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66AB6-B47D-A12B-54AF-1236C4AA27A1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1EB38A-2536-B4AC-6FF6-B9CDA6BDA5ED}"/>
              </a:ext>
            </a:extLst>
          </p:cNvPr>
          <p:cNvSpPr/>
          <p:nvPr/>
        </p:nvSpPr>
        <p:spPr>
          <a:xfrm>
            <a:off x="3582527" y="4557713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2DBC46-6E71-7315-0BB7-EBC3A94B1BE6}"/>
              </a:ext>
            </a:extLst>
          </p:cNvPr>
          <p:cNvSpPr/>
          <p:nvPr/>
        </p:nvSpPr>
        <p:spPr>
          <a:xfrm>
            <a:off x="3427354" y="4909619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A35964-094C-3F51-4A61-D95771851E4D}"/>
              </a:ext>
            </a:extLst>
          </p:cNvPr>
          <p:cNvSpPr/>
          <p:nvPr/>
        </p:nvSpPr>
        <p:spPr>
          <a:xfrm>
            <a:off x="3427354" y="5261525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72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CC016-5D24-70D6-516F-DEECC2D1282D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06DF2-39D6-93BF-B91E-D6A3FA8B2B2F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99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1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E9B994"/>
                </a:highlight>
                <a:latin typeface="Monaco" pitchFamily="2" charset="77"/>
              </a:rPr>
              <a:t>(col=continent</a:t>
            </a:r>
            <a:r>
              <a:rPr lang="en-US" dirty="0">
                <a:latin typeface="Monaco" pitchFamily="2" charset="77"/>
              </a:rPr>
              <a:t>))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71E0-CF1E-27ED-0CAC-0EE55655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88" y="719528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4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468999" y="807148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665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489052" y="628630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2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3364788" y="647590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8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F4FC3-DA7E-32D7-618E-EDF0A1B5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5FE6F5-B4DA-43F5-327D-6EB7A6C21777}"/>
              </a:ext>
            </a:extLst>
          </p:cNvPr>
          <p:cNvSpPr txBox="1"/>
          <p:nvPr/>
        </p:nvSpPr>
        <p:spPr>
          <a:xfrm>
            <a:off x="926629" y="3953403"/>
            <a:ext cx="7255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“Grammar of Graphics”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9B9A9-8F80-68BC-1F29-C0B84CCA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81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pic>
        <p:nvPicPr>
          <p:cNvPr id="9" name="Picture 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BBEE64D-CDC6-F782-5AB0-DD1DC01E8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t="1" r="35274" b="-12316"/>
          <a:stretch/>
        </p:blipFill>
        <p:spPr>
          <a:xfrm>
            <a:off x="856335" y="864852"/>
            <a:ext cx="2946946" cy="224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958A1-42A2-1136-0D7B-5C9F2EF46E86}"/>
              </a:ext>
            </a:extLst>
          </p:cNvPr>
          <p:cNvSpPr txBox="1"/>
          <p:nvPr/>
        </p:nvSpPr>
        <p:spPr>
          <a:xfrm>
            <a:off x="3580694" y="1018077"/>
            <a:ext cx="1074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Andale Mono" panose="020B0509000000000004" pitchFamily="49" charset="0"/>
              </a:rPr>
              <a:t>colour</a:t>
            </a:r>
            <a:endParaRPr lang="en-US" sz="1600" dirty="0">
              <a:latin typeface="Andale Mono" panose="020B0509000000000004" pitchFamily="49" charset="0"/>
            </a:endParaRP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43ACF-7A9B-2BEC-3DF2-752180AC6A55}"/>
              </a:ext>
            </a:extLst>
          </p:cNvPr>
          <p:cNvSpPr/>
          <p:nvPr/>
        </p:nvSpPr>
        <p:spPr>
          <a:xfrm>
            <a:off x="3803282" y="1018078"/>
            <a:ext cx="951338" cy="1846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92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1064712" y="291856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set conditional formatting. </a:t>
            </a:r>
          </a:p>
          <a:p>
            <a:endParaRPr lang="en-US" dirty="0"/>
          </a:p>
          <a:p>
            <a:r>
              <a:rPr lang="en-US" dirty="0"/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62266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42089" y="2806074"/>
            <a:ext cx="7898802" cy="2345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129D9-E787-8888-55D1-444B64B99C3E}"/>
              </a:ext>
            </a:extLst>
          </p:cNvPr>
          <p:cNvSpPr txBox="1"/>
          <p:nvPr/>
        </p:nvSpPr>
        <p:spPr>
          <a:xfrm>
            <a:off x="413360" y="601249"/>
            <a:ext cx="64383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35AA8-7215-19F8-690B-413F1F14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91354B-536D-DD97-83A0-2C7AC64DB44F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CD0EEAD0-3F0D-D681-AD3B-261859EC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5385D-2C92-9DF7-28BA-0D67FB3A0973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98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45195" y="5040518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3929D0B4-7CA5-77B5-5CAB-7891394D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29EAD-7BE7-325C-A367-1D97197F5934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5D8DC-12C1-64B2-BFA0-F7FE6E84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1CC949-4FCE-CAFE-72AD-9EA78BF0B846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F6151-EE0F-12C5-6CDB-C56B5E387C5B}"/>
              </a:ext>
            </a:extLst>
          </p:cNvPr>
          <p:cNvSpPr txBox="1"/>
          <p:nvPr/>
        </p:nvSpPr>
        <p:spPr>
          <a:xfrm>
            <a:off x="413360" y="2758587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CE44-C350-74BA-46E1-03E72317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83" y="978077"/>
            <a:ext cx="6444893" cy="52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95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71E74-B32A-F32C-82AB-E96342D9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1D3B52D-E478-6B71-6F2F-9BB893AE420D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31A14C-DA5D-A134-90E0-2367AAE5B9FD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1E28C209-7CA2-28FE-7753-02346874A9C0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732AD89-7713-653C-0D40-DDE21D82515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9B92AA7-1792-70AF-6296-C6B4D635C879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F7FE3D6-2909-0589-1208-3E32767013FF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D6EB2-8CED-B892-FBE2-CCB24F4BA430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A7328-390E-187D-084C-8B0AFF576387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EC36EB-00B2-CA59-964D-73EDF89E226E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F6BD6-E5C5-6316-4307-F7C6507DF97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5D9DB-3FFB-A794-C9F1-B51F8F038E5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E151B-55CF-C337-6F7B-C313F1DD22A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AAC1658-E83C-42F3-F314-C82A90408EC3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2B678-7777-0D95-236A-5E4D90F0CA4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568BE-D73F-BE5D-00DE-3184699131A0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85BAD-FB58-8423-F013-79E1EF22864C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>
                    <a:alpha val="25172"/>
                  </a:srgbClr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5172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823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54DBD-C0A7-A7C6-4619-ACFA9A3A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5B18608-0AD0-2ECC-7357-4C5967778F0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2DF4D68-307A-E491-AF8F-57FDF6ADBFFC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896F3F2-8868-DFDE-5B94-AB244E48747B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11BBD2A-7AB6-C82D-9A96-BFC2DB02A08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AB9BDEA-A4F6-FF86-A26F-6B67BDF28AD3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C8A4204-AEA5-4333-3CC1-EDF86A22886D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3D3A2-95EB-EF5B-C14A-082264AC984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4C4A6-5774-6BB1-F975-E6FA4611845A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81A7E6-9475-0370-CAC1-74C9550F7E40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3B478-C366-0B58-68ED-793672B2F056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FAC4E-2725-CC20-9D56-F4F4ADE1903F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C7966-4E64-5C45-6D2B-E072E175247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0F79A07-4711-F4CA-6716-349B3749EF62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883E8-A7C4-EFAF-D53F-D81FC2AB6C0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22A4-02C4-3C9E-E783-9DCBAA41144F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87C1-5BA0-6540-7C7E-B1ECA4195BD8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92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078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186F-1DE3-DE6C-2274-A772094D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256E330-3084-9E4B-BDFB-55C8F9ED711C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65CDD64-B2D8-6FE2-86EF-99CBA4EF5D37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EEFC0A8-23CD-1632-4519-2DC78611281A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8AFC434-DA14-BE11-A353-B38D5D36B09B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4238B04-E889-9ACE-D9FE-E662D77C2B17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96FF686-6098-712F-48CD-E9B708FFF7A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954D2C-656A-77FF-81A6-F58D1D1178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49A8F-EC46-8ED7-E0B3-B03B20DF00E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DD186-255C-B6EF-5A2F-51B6DDBDF5FB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D762-9772-9FDD-9BD5-E1D5DF62B819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C1F02-1B08-7A1B-E01A-3DB1BCF1C1A6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8F0C5-E580-50EA-B683-3207272ECA9F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EA9A341-BCCC-4256-BF80-CA273390F4B9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B5D7E-2704-984F-35DF-694AF01FE3BF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E9BA8-16CA-20AA-A354-6AC8AD7FBA65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13588-31B1-65E2-FFA6-DA99A5E383F4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6871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940712" y="12281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940712" y="19163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940712" y="26015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940712" y="32616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940712" y="40555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940712" y="48383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0E48-7643-8F34-8493-9E9FC85A1F9B}"/>
              </a:ext>
            </a:extLst>
          </p:cNvPr>
          <p:cNvSpPr txBox="1"/>
          <p:nvPr/>
        </p:nvSpPr>
        <p:spPr>
          <a:xfrm>
            <a:off x="926629" y="3953403"/>
            <a:ext cx="7255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“Grammar of Graphics”</a:t>
            </a:r>
          </a:p>
          <a:p>
            <a:endParaRPr lang="en-US" sz="3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Graphics are built by layering elements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B10A4A-FB2C-32E1-CEDF-971FA740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45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6F9EE-8AD0-F1E2-3CA4-8CD74708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F43AB7-6177-601F-9A32-E1BAC1D1199D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30418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C382A-2F27-7905-2AAA-831C1506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CBE3A-0496-C30A-0AF2-D756CB7B8586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0AA41-AAD3-F502-A048-5FACF58BACF4}"/>
              </a:ext>
            </a:extLst>
          </p:cNvPr>
          <p:cNvSpPr txBox="1"/>
          <p:nvPr/>
        </p:nvSpPr>
        <p:spPr>
          <a:xfrm>
            <a:off x="4696691" y="2409104"/>
            <a:ext cx="317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Ill cover these during the live demo portion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D02FEA-2286-8AB8-CEEB-903AA3E142AC}"/>
              </a:ext>
            </a:extLst>
          </p:cNvPr>
          <p:cNvSpPr/>
          <p:nvPr/>
        </p:nvSpPr>
        <p:spPr>
          <a:xfrm>
            <a:off x="1205345" y="2189018"/>
            <a:ext cx="3318726" cy="146858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4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303D-98CA-8DB6-35EE-D6DE5B89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496A2-66B3-0C21-D9CC-57DCD67F823A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E4613-C646-A440-106F-123677185C13}"/>
              </a:ext>
            </a:extLst>
          </p:cNvPr>
          <p:cNvSpPr txBox="1"/>
          <p:nvPr/>
        </p:nvSpPr>
        <p:spPr>
          <a:xfrm>
            <a:off x="4488872" y="3607376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 want to spend some time talking about color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DB5183-039B-F296-A816-1D04681181D9}"/>
              </a:ext>
            </a:extLst>
          </p:cNvPr>
          <p:cNvSpPr/>
          <p:nvPr/>
        </p:nvSpPr>
        <p:spPr>
          <a:xfrm>
            <a:off x="1108363" y="3529168"/>
            <a:ext cx="2757055" cy="98741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87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A556ACE-1203-C9ED-4B8A-795020342F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00770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8A09B2-BFEB-05F1-0B7C-6180FFF7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26" y="365125"/>
            <a:ext cx="7904747" cy="1325563"/>
          </a:xfrm>
        </p:spPr>
        <p:txBody>
          <a:bodyPr vert="horz"/>
          <a:lstStyle/>
          <a:p>
            <a:r>
              <a:rPr lang="en-US" dirty="0"/>
              <a:t>ggplot2 default colors for factors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2FEB0-01EA-2004-C5F6-22A133DA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53" y="1690688"/>
            <a:ext cx="5709652" cy="4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938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A8C56-97DC-3F42-75F8-09905DC3998E}"/>
              </a:ext>
            </a:extLst>
          </p:cNvPr>
          <p:cNvSpPr txBox="1"/>
          <p:nvPr/>
        </p:nvSpPr>
        <p:spPr>
          <a:xfrm>
            <a:off x="6096000" y="4957011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Divergent color scales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DA90EA-116A-593D-756A-7124DD2B8F8A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58C5F-0393-D9AA-A465-C00792DE1B54}"/>
              </a:ext>
            </a:extLst>
          </p:cNvPr>
          <p:cNvSpPr txBox="1"/>
          <p:nvPr/>
        </p:nvSpPr>
        <p:spPr>
          <a:xfrm>
            <a:off x="6096000" y="1900989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Monochrome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2C432-962D-5E75-05A8-92C960351965}"/>
              </a:ext>
            </a:extLst>
          </p:cNvPr>
          <p:cNvSpPr txBox="1"/>
          <p:nvPr/>
        </p:nvSpPr>
        <p:spPr>
          <a:xfrm>
            <a:off x="6096000" y="3785067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Qualitative scales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439114-4EE5-ADE6-695B-02F66D0CEFEF}"/>
              </a:ext>
            </a:extLst>
          </p:cNvPr>
          <p:cNvSpPr/>
          <p:nvPr/>
        </p:nvSpPr>
        <p:spPr>
          <a:xfrm>
            <a:off x="468473" y="869435"/>
            <a:ext cx="8819906" cy="2635545"/>
          </a:xfrm>
          <a:prstGeom prst="roundRect">
            <a:avLst>
              <a:gd name="adj" fmla="val 40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1519762-F7FA-409F-64E3-A4EA96B96D5D}"/>
              </a:ext>
            </a:extLst>
          </p:cNvPr>
          <p:cNvSpPr/>
          <p:nvPr/>
        </p:nvSpPr>
        <p:spPr>
          <a:xfrm>
            <a:off x="468473" y="3504980"/>
            <a:ext cx="8819906" cy="1225442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B85911B-74BB-5EED-55D8-5EB80B19B9A6}"/>
              </a:ext>
            </a:extLst>
          </p:cNvPr>
          <p:cNvSpPr/>
          <p:nvPr/>
        </p:nvSpPr>
        <p:spPr>
          <a:xfrm>
            <a:off x="468473" y="4730421"/>
            <a:ext cx="8819906" cy="1410103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512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1B47D-7AF4-55AC-91C4-8C0518C8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FC02A5-1B78-CC33-8416-064BBF3DFD0A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3563F-BB30-1157-83E6-B4980E7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8883"/>
            <a:ext cx="4378036" cy="4506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E0745-F898-2C68-671C-EEEDA2236972}"/>
              </a:ext>
            </a:extLst>
          </p:cNvPr>
          <p:cNvSpPr txBox="1"/>
          <p:nvPr/>
        </p:nvSpPr>
        <p:spPr>
          <a:xfrm>
            <a:off x="5696768" y="647016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happiness))+</a:t>
            </a:r>
          </a:p>
          <a:p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37022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A6EC6-8BF2-3758-5E0D-31A27F2A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E86C9CA-C3AB-FFFC-7B65-B42D1DF9B6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A5D16B-BB69-796D-EC69-2694AB1E0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48E197-E9C5-8086-42EE-5F45EC02E1C3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AF67-4B26-0187-29C6-54FBEFBA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D617B-9F63-CE4E-33D6-CF1882E16C9E}"/>
              </a:ext>
            </a:extLst>
          </p:cNvPr>
          <p:cNvSpPr txBox="1"/>
          <p:nvPr/>
        </p:nvSpPr>
        <p:spPr>
          <a:xfrm>
            <a:off x="5696768" y="435163"/>
            <a:ext cx="6495232" cy="77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ggplot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(happy,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      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geom_bar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</a:t>
            </a:r>
            <a:r>
              <a:rPr lang="en-US" b="1" dirty="0" err="1">
                <a:latin typeface="Monaco" pitchFamily="2" charset="77"/>
              </a:rPr>
              <a:t>aes</a:t>
            </a:r>
            <a:r>
              <a:rPr lang="en-US" b="1" dirty="0">
                <a:latin typeface="Monaco" pitchFamily="2" charset="77"/>
              </a:rPr>
              <a:t>(fill=continent==‘Asia’)</a:t>
            </a:r>
            <a:r>
              <a:rPr lang="en-US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17899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7A5D16B-BB69-796D-EC69-2694AB1E04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2290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B37D857D-282D-6CFC-F890-3EC83B3A3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3D876-76A3-7436-11FB-A233EC51B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935" y="2000733"/>
            <a:ext cx="5409723" cy="43752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70F150-9EA6-9182-EED9-8E016CB2FABB}"/>
              </a:ext>
            </a:extLst>
          </p:cNvPr>
          <p:cNvSpPr/>
          <p:nvPr/>
        </p:nvSpPr>
        <p:spPr>
          <a:xfrm>
            <a:off x="483518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2856A-4B3F-2BA9-9214-B8787A75F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986FE-A25C-1E99-4EBB-FB00B10895A1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(fill=continent==‘Asia’))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85364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454545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11CF0-8BC9-8EA6-7284-6FE9BEB36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62" y="2014962"/>
            <a:ext cx="5467669" cy="442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C1040-E3EF-CB40-CAA7-2DB826BEE6F0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scale_fill_brewer</a:t>
            </a:r>
            <a:r>
              <a:rPr lang="en-US" dirty="0">
                <a:latin typeface="Monaco" pitchFamily="2" charset="77"/>
              </a:rPr>
              <a:t>(palette = “Accent”)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67F92-F2BC-AD31-F7D2-129007D6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545" y="1708896"/>
            <a:ext cx="5939281" cy="467497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33FA5D-696D-23C1-E6B1-B6B264C57D49}"/>
              </a:ext>
            </a:extLst>
          </p:cNvPr>
          <p:cNvSpPr/>
          <p:nvPr/>
        </p:nvSpPr>
        <p:spPr>
          <a:xfrm>
            <a:off x="6668248" y="1193526"/>
            <a:ext cx="5288974" cy="473805"/>
          </a:xfrm>
          <a:prstGeom prst="roundRect">
            <a:avLst/>
          </a:prstGeom>
          <a:noFill/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982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9284-0A37-601D-6A73-E641B89F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242FE50-3C38-ABF7-16DD-6586AE93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904EC1-D388-BAFF-D257-AB327BA9CEAB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B17020-A4B0-791B-CF4B-CAC85F81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617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4A9268DB-AF1E-575F-51FC-9FF8E67C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8C26B2-8BAC-F2CA-F1ED-660F28ACB029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5F49C6-3F69-C6BC-631D-29DAA2C5B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CEC680-516A-592B-5C48-A7747F62EFB5}"/>
              </a:ext>
            </a:extLst>
          </p:cNvPr>
          <p:cNvSpPr/>
          <p:nvPr/>
        </p:nvSpPr>
        <p:spPr>
          <a:xfrm>
            <a:off x="7295611" y="2835305"/>
            <a:ext cx="854476" cy="448192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EFB89-E7A7-FF7E-061A-7FFD29C8FC24}"/>
              </a:ext>
            </a:extLst>
          </p:cNvPr>
          <p:cNvSpPr/>
          <p:nvPr/>
        </p:nvSpPr>
        <p:spPr>
          <a:xfrm>
            <a:off x="0" y="2340864"/>
            <a:ext cx="4313873" cy="1088136"/>
          </a:xfrm>
          <a:prstGeom prst="roundRect">
            <a:avLst/>
          </a:prstGeom>
          <a:solidFill>
            <a:schemeClr val="bg1"/>
          </a:solidFill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AE7A29-741C-081D-2A4B-E2F46D8007B5}"/>
              </a:ext>
            </a:extLst>
          </p:cNvPr>
          <p:cNvSpPr/>
          <p:nvPr/>
        </p:nvSpPr>
        <p:spPr>
          <a:xfrm>
            <a:off x="7295611" y="6400800"/>
            <a:ext cx="854476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E31A8-0757-DDCB-C55E-C4A18A579374}"/>
              </a:ext>
            </a:extLst>
          </p:cNvPr>
          <p:cNvSpPr/>
          <p:nvPr/>
        </p:nvSpPr>
        <p:spPr>
          <a:xfrm>
            <a:off x="4453309" y="6454064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9B3D18-CB62-92A3-FAED-FDF6DBD9FB10}"/>
              </a:ext>
            </a:extLst>
          </p:cNvPr>
          <p:cNvSpPr/>
          <p:nvPr/>
        </p:nvSpPr>
        <p:spPr>
          <a:xfrm>
            <a:off x="4453309" y="2902219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1AC9AF-0637-B8B2-1226-439910BB7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 b="10778"/>
          <a:stretch/>
        </p:blipFill>
        <p:spPr>
          <a:xfrm>
            <a:off x="86817" y="2618698"/>
            <a:ext cx="4097256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74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EBB6-690A-330B-6E05-8DB0B3ED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B5F6BD-3050-0DA8-1CEA-1D86798AD508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F750623-6D99-B260-8061-A916B5357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81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42B53C-A769-1F23-A00B-581DA3B94D5E}"/>
              </a:ext>
            </a:extLst>
          </p:cNvPr>
          <p:cNvSpPr/>
          <p:nvPr/>
        </p:nvSpPr>
        <p:spPr>
          <a:xfrm>
            <a:off x="950529" y="3091165"/>
            <a:ext cx="4812710" cy="393192"/>
          </a:xfrm>
          <a:prstGeom prst="roundRect">
            <a:avLst/>
          </a:prstGeom>
          <a:noFill/>
          <a:ln w="19050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760A1F6-00A4-E2AA-6296-133FB870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74644-5868-21FE-BE71-059382DEF70B}"/>
              </a:ext>
            </a:extLst>
          </p:cNvPr>
          <p:cNvSpPr txBox="1"/>
          <p:nvPr/>
        </p:nvSpPr>
        <p:spPr>
          <a:xfrm>
            <a:off x="172023" y="2322741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       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99A5B-AF49-8F86-6429-42FD4F6F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9" y="1384560"/>
            <a:ext cx="6428761" cy="41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964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BBA86-CD8B-A51A-80CF-293AC34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7FCCDAF-F2F0-BFA1-B4DA-DE6C0B3AD4D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E65DA9F-CF87-B133-4E26-B47DBDF91901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FBC2B26-554D-8AD4-11FF-88505832A8BF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CB85B19-EA37-77CA-9896-128E595E13E8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0AAC15B-DC25-B038-4B3A-4DDA85318962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C5277EE-12E4-2061-71DD-3F5AB6C121E9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21443-8699-5420-9144-7AB6398F5CC6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5B665-073A-8C77-41BA-93B0F5A615A9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B10E0-4EF3-EC10-5ED4-881CFAE59A8D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F5D65-1410-CA83-8694-A4071546673C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EF1E2-D08E-4B5B-3D85-AA7DAE745CE7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F1104-679F-A32B-F24E-BF84CE894494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9E92988-BD3E-B1BA-40DA-EC508D6B035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9975B-CE2B-01AB-4C91-69731CBC87A6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66296-A412-E96E-35E9-83C23D26142B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CD8DA0D7-30D9-CA45-8481-D0E9B3BE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4F05E1-7C80-C2A5-9545-AA71B979EB9A}"/>
              </a:ext>
            </a:extLst>
          </p:cNvPr>
          <p:cNvSpPr/>
          <p:nvPr/>
        </p:nvSpPr>
        <p:spPr>
          <a:xfrm>
            <a:off x="8450" y="2072640"/>
            <a:ext cx="2551870" cy="257556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13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0477-68A6-4395-5CE7-FD06B2189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150F99-9B38-2E89-44EE-2DF009A662C5}"/>
              </a:ext>
            </a:extLst>
          </p:cNvPr>
          <p:cNvSpPr txBox="1"/>
          <p:nvPr/>
        </p:nvSpPr>
        <p:spPr>
          <a:xfrm>
            <a:off x="327869" y="562722"/>
            <a:ext cx="5667737" cy="112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02F345-8406-98E5-DE3B-E30B9ED1E317}"/>
              </a:ext>
            </a:extLst>
          </p:cNvPr>
          <p:cNvSpPr/>
          <p:nvPr/>
        </p:nvSpPr>
        <p:spPr>
          <a:xfrm>
            <a:off x="6992815" y="1691749"/>
            <a:ext cx="2278743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37F61-2261-E579-2BC7-60C9546E3B25}"/>
              </a:ext>
            </a:extLst>
          </p:cNvPr>
          <p:cNvSpPr txBox="1"/>
          <p:nvPr/>
        </p:nvSpPr>
        <p:spPr>
          <a:xfrm>
            <a:off x="6196396" y="562721"/>
            <a:ext cx="5831481" cy="14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6D2AC-5CB2-EA06-16EB-970BD4BEF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714730" y="2220500"/>
            <a:ext cx="5140946" cy="43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4AE2F-7DBE-382E-38B5-C6DE2224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66"/>
          <a:stretch/>
        </p:blipFill>
        <p:spPr>
          <a:xfrm>
            <a:off x="6541663" y="2220500"/>
            <a:ext cx="5140946" cy="4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22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7E77-8990-84DE-4D83-7953176B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5951A58-6372-947F-68F4-B46309584CA3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4F61307-6089-D617-53DD-E6A4F6F81320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1CD8771-5193-B776-688E-08E9B0A420F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A8BE6A6-45AC-F8EE-CE21-4550BD403E2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10C735-DC7C-4A5F-0C0E-15E1BE14132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B8AE87D-E6DC-58B0-B3FE-0FDDB61B1A57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E19B5-02AA-6D4D-A9A7-6B930FFE0DF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28FB1-A288-6D90-05F1-98AFC9C35C36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B0090-E2C2-5BC3-F04B-55E0D497F61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C0F8B-39B7-5E0C-D93D-43CF3F0824E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AD2E8-C943-1DBA-757C-CB516716F2CD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F20A0-7099-1D60-246E-810030F85A5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F054F5D-A406-134A-736D-D72A02DF6A7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E366-6515-7F33-1633-E7A961AE9DC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F63E3-FD37-C436-DCDF-B9F2D36A633D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8E3B-560E-5137-398D-7A3D88851C14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EB2DA4D-A6FF-498B-7CE9-BDC67325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86F9BB-8EF0-C24D-BD1B-8F0FB25A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098451D-6F27-9120-D37E-4278A0ED3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1F5335-824D-28E0-10D9-7DFED9956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98C016-34A2-7491-141A-653835914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6FCA257-D4D3-0DB2-B99D-2E3CD3BDB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05801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8087-26A6-0107-E573-3A0970682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D155477-2403-04E1-345C-D44FF13A31EF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C0950D-C71E-23BA-C03B-B773B4056B9F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DBDDF4B-A21E-1493-BAED-51AF0C4A2BC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838BEE7-C798-34F4-1DEB-44884C551912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BC0DF86-6BFD-2B9F-A2B9-3078FA8233F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D5BED5-1645-A48A-93C0-8F5A52D5C31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BE434-5245-76E2-F74B-F17ED5D6EAAC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EB55A-B97B-ED72-1F89-85DF1E082BF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84E22-C832-CD88-3F3D-A038F9EC72CF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83C2A-CEB8-A3E7-7122-589D367E6D28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9A4202-C22A-F7D4-8B29-B79D3290ACB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1EB8D-C068-A792-6729-B082D576D72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2FA5255-49B2-6FFC-0903-11EF7333913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D618F-29B3-B71C-5A2C-9ED55FD32C5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409E8-3C7B-C4D5-785D-44E46AEAE408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BA75133-8E78-405C-0DAB-976DBC99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174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5DA861-1447-DEEE-A9E6-EE05BB20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0" y="837711"/>
            <a:ext cx="3467100" cy="549910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6A6B4E-D7F5-9AE8-5776-3FFBD8AE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78" y="1107830"/>
            <a:ext cx="2671440" cy="5228981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DDA5CF-CD43-23FE-018A-3E04D5081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00" y="1125414"/>
            <a:ext cx="2309036" cy="5228982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0719D7D-5546-9AB9-F313-9EB10B6CD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58" y="1125414"/>
            <a:ext cx="2377726" cy="5228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55E64-1C9F-8EEE-9CAC-47F893D989B4}"/>
              </a:ext>
            </a:extLst>
          </p:cNvPr>
          <p:cNvSpPr txBox="1"/>
          <p:nvPr/>
        </p:nvSpPr>
        <p:spPr>
          <a:xfrm>
            <a:off x="441080" y="175846"/>
            <a:ext cx="388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?theme()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8712D-402A-BE34-D37C-39C265D50A05}"/>
              </a:ext>
            </a:extLst>
          </p:cNvPr>
          <p:cNvSpPr txBox="1"/>
          <p:nvPr/>
        </p:nvSpPr>
        <p:spPr>
          <a:xfrm>
            <a:off x="10592681" y="6062008"/>
            <a:ext cx="97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132623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B27A2-22E9-D9E9-70EC-E72B3A9E4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D76900-8466-E853-B21B-7104535490AF}"/>
              </a:ext>
            </a:extLst>
          </p:cNvPr>
          <p:cNvSpPr txBox="1"/>
          <p:nvPr/>
        </p:nvSpPr>
        <p:spPr>
          <a:xfrm>
            <a:off x="264519" y="527551"/>
            <a:ext cx="5831481" cy="14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4F3DF-4F96-EBEC-F093-51928D671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995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3B703-8319-F8CD-D10C-07D9E2F6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A552F4-D446-2E4F-1B94-9EF24C02942B}"/>
              </a:ext>
            </a:extLst>
          </p:cNvPr>
          <p:cNvSpPr txBox="1"/>
          <p:nvPr/>
        </p:nvSpPr>
        <p:spPr>
          <a:xfrm>
            <a:off x="264519" y="527551"/>
            <a:ext cx="6025098" cy="242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theme(</a:t>
            </a:r>
            <a:r>
              <a:rPr lang="en-US" sz="1600" dirty="0" err="1">
                <a:latin typeface="Monaco" pitchFamily="2" charset="77"/>
              </a:rPr>
              <a:t>axis.line.x.bottom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(),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              </a:t>
            </a:r>
            <a:r>
              <a:rPr lang="en-US" sz="1600" dirty="0" err="1">
                <a:latin typeface="Monaco" pitchFamily="2" charset="77"/>
              </a:rPr>
              <a:t>axis.line.y.left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F18248-FCB8-7A7B-0B20-59395B473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57F8C1-518D-1980-E6EA-D1D9A19A64CD}"/>
              </a:ext>
            </a:extLst>
          </p:cNvPr>
          <p:cNvSpPr/>
          <p:nvPr/>
        </p:nvSpPr>
        <p:spPr>
          <a:xfrm>
            <a:off x="1072662" y="2198077"/>
            <a:ext cx="5140946" cy="931985"/>
          </a:xfrm>
          <a:prstGeom prst="roundRect">
            <a:avLst/>
          </a:prstGeom>
          <a:noFill/>
          <a:ln w="19050">
            <a:solidFill>
              <a:schemeClr val="accent1">
                <a:shade val="15000"/>
                <a:alpha val="80724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04177-8B5C-33EF-0CF2-80BD4F909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9116"/>
          <a:stretch/>
        </p:blipFill>
        <p:spPr>
          <a:xfrm>
            <a:off x="6365626" y="1411607"/>
            <a:ext cx="4923697" cy="42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6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18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9" y="43438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7" y="357872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94" y="278423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52" y="212025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13" y="144241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50" y="7409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8BA2A-A66D-1913-852A-08C410A85D6C}"/>
              </a:ext>
            </a:extLst>
          </p:cNvPr>
          <p:cNvSpPr txBox="1"/>
          <p:nvPr/>
        </p:nvSpPr>
        <p:spPr>
          <a:xfrm>
            <a:off x="5979175" y="467740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996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4F0ED2C-EC24-D518-6164-E6D4B69F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9" y="294833"/>
            <a:ext cx="8825345" cy="62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5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03986" y="1570011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BFC170-AD2B-B795-0993-ECFA22045070}"/>
              </a:ext>
            </a:extLst>
          </p:cNvPr>
          <p:cNvSpPr/>
          <p:nvPr/>
        </p:nvSpPr>
        <p:spPr>
          <a:xfrm>
            <a:off x="674652" y="2735656"/>
            <a:ext cx="10277856" cy="911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C45344"/>
                </a:solidFill>
              </a:rPr>
              <a:t>github.com</a:t>
            </a:r>
            <a:r>
              <a:rPr lang="en-US" sz="3600" dirty="0">
                <a:solidFill>
                  <a:srgbClr val="C45344"/>
                </a:solidFill>
              </a:rPr>
              <a:t>/</a:t>
            </a:r>
            <a:r>
              <a:rPr lang="en-US" sz="3600" dirty="0" err="1">
                <a:solidFill>
                  <a:srgbClr val="C45344"/>
                </a:solidFill>
              </a:rPr>
              <a:t>laurennichols</a:t>
            </a:r>
            <a:r>
              <a:rPr lang="en-US" sz="3600" dirty="0">
                <a:solidFill>
                  <a:srgbClr val="C45344"/>
                </a:solidFill>
              </a:rPr>
              <a:t>/ggplot2_workshop</a:t>
            </a:r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2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9456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42963</TotalTime>
  <Words>2101</Words>
  <Application>Microsoft Macintosh PowerPoint</Application>
  <PresentationFormat>Widescreen</PresentationFormat>
  <Paragraphs>487</Paragraphs>
  <Slides>72</Slides>
  <Notes>22</Notes>
  <HiddenSlides>11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4" baseType="lpstr">
      <vt:lpstr>Andale Mono</vt:lpstr>
      <vt:lpstr>Arial</vt:lpstr>
      <vt:lpstr>Calibri</vt:lpstr>
      <vt:lpstr>Calibri Light</vt:lpstr>
      <vt:lpstr>Helvetica</vt:lpstr>
      <vt:lpstr>Lucida Console</vt:lpstr>
      <vt:lpstr>Monaco</vt:lpstr>
      <vt:lpstr>Source Sans Pro</vt:lpstr>
      <vt:lpstr>SourceSansPro</vt:lpstr>
      <vt:lpstr>Wingdings</vt:lpstr>
      <vt:lpstr>Office Theme</vt:lpstr>
      <vt:lpstr>think-cell Slide</vt:lpstr>
      <vt:lpstr>PowerPoint Presentation</vt:lpstr>
      <vt:lpstr>Center for Data &amp; Visualization Sciences (CDVS)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ggplot2 default colors for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14</cp:revision>
  <cp:lastPrinted>2023-08-24T18:51:06Z</cp:lastPrinted>
  <dcterms:created xsi:type="dcterms:W3CDTF">2023-08-24T18:44:09Z</dcterms:created>
  <dcterms:modified xsi:type="dcterms:W3CDTF">2024-02-15T15:47:39Z</dcterms:modified>
</cp:coreProperties>
</file>